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1" r:id="rId2"/>
    <p:sldId id="2586" r:id="rId3"/>
    <p:sldId id="2588" r:id="rId4"/>
    <p:sldId id="2590" r:id="rId5"/>
    <p:sldId id="2589" r:id="rId6"/>
    <p:sldId id="2591" r:id="rId7"/>
    <p:sldId id="2592" r:id="rId8"/>
    <p:sldId id="2593" r:id="rId9"/>
    <p:sldId id="2595" r:id="rId10"/>
    <p:sldId id="2594" r:id="rId11"/>
    <p:sldId id="2597" r:id="rId12"/>
    <p:sldId id="2598" r:id="rId13"/>
    <p:sldId id="2596" r:id="rId14"/>
    <p:sldId id="2600" r:id="rId15"/>
    <p:sldId id="2599" r:id="rId16"/>
    <p:sldId id="2602" r:id="rId17"/>
    <p:sldId id="2603" r:id="rId18"/>
    <p:sldId id="2604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 Despertar do Guerreiro Java: A Arte Shinobi dos Microserviços Apache Camel" id="{A233ABC0-2989-4C5C-A544-BEBA5BD63310}">
          <p14:sldIdLst>
            <p14:sldId id="2561"/>
            <p14:sldId id="2586"/>
            <p14:sldId id="2588"/>
            <p14:sldId id="2590"/>
            <p14:sldId id="2589"/>
            <p14:sldId id="2591"/>
            <p14:sldId id="2592"/>
            <p14:sldId id="2593"/>
            <p14:sldId id="2595"/>
            <p14:sldId id="2594"/>
            <p14:sldId id="2597"/>
            <p14:sldId id="2598"/>
            <p14:sldId id="2596"/>
            <p14:sldId id="2600"/>
            <p14:sldId id="2599"/>
            <p14:sldId id="2602"/>
            <p14:sldId id="2603"/>
            <p14:sldId id="26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CA7926"/>
    <a:srgbClr val="5C3711"/>
    <a:srgbClr val="F69923"/>
    <a:srgbClr val="F6D123"/>
    <a:srgbClr val="003366"/>
    <a:srgbClr val="68BD45"/>
    <a:srgbClr val="FC9712"/>
    <a:srgbClr val="007D99"/>
    <a:srgbClr val="356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A1D866-9945-4532-83AB-A5DAED726D2B}" v="408" dt="2025-06-09T11:25:0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3240" y="156"/>
      </p:cViewPr>
      <p:guideLst>
        <p:guide orient="horz" pos="4032"/>
        <p:guide pos="30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97A49-3252-4501-B181-1EE9AE55AD81}" type="datetimeFigureOut">
              <a:rPr lang="pt-BR" smtClean="0"/>
              <a:t>09/06/2025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8AD3F-2BB8-435B-976B-E9298CFB63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89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pela IA podem estar incorretos.
---
Nesta apresentação, exploraremos como os microserviços, aliados ao Apache Camel, podem transformar aplicações Java em sistemas mais ágeis e eficientes. Vamos abordar desde a introdução aos microserviços até a implementação prática, destacando as melhores práticas para garantir seu sucesso.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8AD3F-2BB8-435B-976B-E9298CFB639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56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8C15E-2543-41F5-89EA-34B9095B01BA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99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FCB6-076C-4359-94D3-32DF2EFC15EB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23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A52C-EFBD-4091-8364-2EA806E7B9BB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76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06FAF-F070-414B-8EBD-00F802EEACB6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38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1AF3-7D92-4E0C-B0B6-F0E78B509504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10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600B-F37A-47A5-8444-B64035469443}" type="datetime1">
              <a:rPr lang="pt-BR" smtClean="0"/>
              <a:t>09/06/2025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321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5CFB-070C-40E2-8B27-7829E3A0112A}" type="datetime1">
              <a:rPr lang="pt-BR" smtClean="0"/>
              <a:t>09/06/2025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91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07A70-E129-4ADD-8065-0511F76B3236}" type="datetime1">
              <a:rPr lang="pt-BR" smtClean="0"/>
              <a:t>09/06/2025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135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C9EDB-A8B1-47C1-894F-97B8125CE7BF}" type="datetime1">
              <a:rPr lang="pt-BR" smtClean="0"/>
              <a:t>09/06/2025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35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77067-DC1E-4FE8-B81E-D69D67BF34DF}" type="datetime1">
              <a:rPr lang="pt-BR" smtClean="0"/>
              <a:t>09/06/2025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2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59DFE-1D89-43F6-94E3-45852985E924}" type="datetime1">
              <a:rPr lang="pt-BR" smtClean="0"/>
              <a:t>09/06/2025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70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692F2C-456D-448C-81C9-99C5FF5E4B91}" type="datetime1">
              <a:rPr lang="pt-BR" smtClean="0"/>
              <a:t>09/06/2025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O DESPERTAR DO GUERREIRO JAVA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C1CB04-2BE3-4164-84E0-A56E2E41F6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93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difive/ebook-com-ia-apache-camel-example" TargetMode="External"/><Relationship Id="rId2" Type="http://schemas.openxmlformats.org/officeDocument/2006/relationships/hyperlink" Target="https://camel.apache.org/camel-spring-boot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didifive/ebook-com-ia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linkedin.com/in/luis-zancanel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AF69D3B-5BE6-05FD-E49C-F2D772453A5E}"/>
              </a:ext>
            </a:extLst>
          </p:cNvPr>
          <p:cNvGrpSpPr/>
          <p:nvPr/>
        </p:nvGrpSpPr>
        <p:grpSpPr>
          <a:xfrm>
            <a:off x="-2" y="-304803"/>
            <a:ext cx="9601202" cy="14401803"/>
            <a:chOff x="0" y="-990603"/>
            <a:chExt cx="9601202" cy="14401803"/>
          </a:xfrm>
        </p:grpSpPr>
        <p:pic>
          <p:nvPicPr>
            <p:cNvPr id="6" name="Imagem 5" descr="Imagem digital fictícia de personagem de desenho animado&#10;&#10;O conteúdo gerado por IA pode estar incorreto.">
              <a:extLst>
                <a:ext uri="{FF2B5EF4-FFF2-40B4-BE49-F238E27FC236}">
                  <a16:creationId xmlns:a16="http://schemas.microsoft.com/office/drawing/2014/main" id="{BC4D1B93-6B73-B1B3-0ACB-3658A9753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990603"/>
              <a:ext cx="9601202" cy="14401803"/>
            </a:xfrm>
            <a:prstGeom prst="rect">
              <a:avLst/>
            </a:prstGeom>
          </p:spPr>
        </p:pic>
        <p:pic>
          <p:nvPicPr>
            <p:cNvPr id="1026" name="Picture 2" descr="Java logo vector EPS &amp; PNG Free Download | Brandlogos.net">
              <a:extLst>
                <a:ext uri="{FF2B5EF4-FFF2-40B4-BE49-F238E27FC236}">
                  <a16:creationId xmlns:a16="http://schemas.microsoft.com/office/drawing/2014/main" id="{E24C053F-3A9D-8833-E148-A9D1181B0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840" y="6190040"/>
              <a:ext cx="1785760" cy="178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8910FB7-3223-4DAB-7C6B-02EB5E62B9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267"/>
            <a:stretch>
              <a:fillRect/>
            </a:stretch>
          </p:blipFill>
          <p:spPr bwMode="auto">
            <a:xfrm>
              <a:off x="4047590" y="7129550"/>
              <a:ext cx="996432" cy="912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38B23E-020B-38CC-DBE5-EB217C18B07B}"/>
              </a:ext>
            </a:extLst>
          </p:cNvPr>
          <p:cNvSpPr txBox="1"/>
          <p:nvPr/>
        </p:nvSpPr>
        <p:spPr>
          <a:xfrm>
            <a:off x="578316" y="505916"/>
            <a:ext cx="8444567" cy="2308324"/>
          </a:xfrm>
          <a:prstGeom prst="rect">
            <a:avLst/>
          </a:prstGeom>
          <a:noFill/>
          <a:ln>
            <a:noFill/>
          </a:ln>
          <a:effectLst>
            <a:glow>
              <a:srgbClr val="FC9712"/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ln w="22225">
                  <a:noFill/>
                  <a:prstDash val="solid"/>
                </a:ln>
                <a:solidFill>
                  <a:srgbClr val="F69923"/>
                </a:solidFill>
                <a:effectLst>
                  <a:glow rad="114300">
                    <a:srgbClr val="5C3711"/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Despertar do Guerreiro Java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EB7ACD-5187-37D5-DBD3-37C94860DD1B}"/>
              </a:ext>
            </a:extLst>
          </p:cNvPr>
          <p:cNvSpPr/>
          <p:nvPr/>
        </p:nvSpPr>
        <p:spPr>
          <a:xfrm>
            <a:off x="-2" y="3021848"/>
            <a:ext cx="9601200" cy="781940"/>
          </a:xfrm>
          <a:prstGeom prst="rect">
            <a:avLst/>
          </a:prstGeom>
          <a:solidFill>
            <a:srgbClr val="5C37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n w="22225">
                  <a:noFill/>
                  <a:prstDash val="solid"/>
                </a:ln>
                <a:solidFill>
                  <a:srgbClr val="F69923"/>
                </a:solidFill>
                <a:effectLst>
                  <a:glow rad="114300">
                    <a:srgbClr val="5C3711"/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Arte </a:t>
            </a:r>
            <a:r>
              <a:rPr lang="pt-BR" sz="2800" b="1" dirty="0" err="1">
                <a:ln w="22225">
                  <a:noFill/>
                  <a:prstDash val="solid"/>
                </a:ln>
                <a:solidFill>
                  <a:srgbClr val="F69923"/>
                </a:solidFill>
                <a:effectLst>
                  <a:glow rad="114300">
                    <a:srgbClr val="5C3711"/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Shinobi</a:t>
            </a:r>
            <a:r>
              <a:rPr lang="pt-BR" sz="2800" b="1" dirty="0">
                <a:ln w="22225">
                  <a:noFill/>
                  <a:prstDash val="solid"/>
                </a:ln>
                <a:solidFill>
                  <a:srgbClr val="F69923"/>
                </a:solidFill>
                <a:effectLst>
                  <a:glow rad="114300">
                    <a:srgbClr val="5C3711"/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dos Microsserviços Apache Camel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0A2DF7E-EE0D-7FBC-7EFE-7B60828B35F7}"/>
              </a:ext>
            </a:extLst>
          </p:cNvPr>
          <p:cNvSpPr/>
          <p:nvPr/>
        </p:nvSpPr>
        <p:spPr>
          <a:xfrm>
            <a:off x="2990850" y="11506199"/>
            <a:ext cx="3638550" cy="637743"/>
          </a:xfrm>
          <a:prstGeom prst="rect">
            <a:avLst/>
          </a:prstGeom>
          <a:solidFill>
            <a:srgbClr val="5C37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n w="22225">
                  <a:noFill/>
                  <a:prstDash val="solid"/>
                </a:ln>
                <a:solidFill>
                  <a:srgbClr val="F69923"/>
                </a:solidFill>
                <a:effectLst>
                  <a:glow rad="114300">
                    <a:srgbClr val="5C3711"/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Luis Zancanela</a:t>
            </a:r>
          </a:p>
        </p:txBody>
      </p:sp>
    </p:spTree>
    <p:extLst>
      <p:ext uri="{BB962C8B-B14F-4D97-AF65-F5344CB8AC3E}">
        <p14:creationId xmlns:p14="http://schemas.microsoft.com/office/powerpoint/2010/main" val="207314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EEEB2-8674-2354-53A6-AEB13E96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FD3933B-F137-B37F-85F3-AD70298E3D3C}"/>
              </a:ext>
            </a:extLst>
          </p:cNvPr>
          <p:cNvSpPr txBox="1"/>
          <p:nvPr/>
        </p:nvSpPr>
        <p:spPr>
          <a:xfrm>
            <a:off x="819150" y="624114"/>
            <a:ext cx="829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Kage</a:t>
            </a:r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, O Guardião dos Pergaminhos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6FF5D22-BBA9-040D-8D39-B35C586B5CB8}"/>
              </a:ext>
            </a:extLst>
          </p:cNvPr>
          <p:cNvSpPr txBox="1"/>
          <p:nvPr/>
        </p:nvSpPr>
        <p:spPr>
          <a:xfrm>
            <a:off x="476249" y="2124555"/>
            <a:ext cx="8635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do Pergaminho e Envio da Missão</a:t>
            </a:r>
            <a:endParaRPr lang="pt-BR" sz="32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C322A4-9633-9196-DC74-E5703191D027}"/>
              </a:ext>
            </a:extLst>
          </p:cNvPr>
          <p:cNvSpPr txBox="1"/>
          <p:nvPr/>
        </p:nvSpPr>
        <p:spPr>
          <a:xfrm>
            <a:off x="476249" y="2886332"/>
            <a:ext cx="8635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O 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Microsserviço </a:t>
            </a:r>
            <a:r>
              <a:rPr lang="pt-BR" sz="2400" b="1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Kage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</a:rPr>
              <a:t>lidera o clã secreto encarregado de receber os pergaminhos enviados pelo Imperador, que contêm as instruções para missões exclusivas do clã. Sua tarefa consiste em: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Verificar se a primeira linha a mensagem é do Imperador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Verificar se na segunda linha a mensagem é de fato para 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Kage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Obter o pedido da missão do pergaminho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Enviar o pedido da missão para um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Shinobi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executar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9330E13-2A56-14EE-B88F-AF8D9934832A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5522B3-5BCC-5609-1B9A-DCF03A16D823}"/>
              </a:ext>
            </a:extLst>
          </p:cNvPr>
          <p:cNvSpPr txBox="1"/>
          <p:nvPr/>
        </p:nvSpPr>
        <p:spPr>
          <a:xfrm>
            <a:off x="476249" y="5740990"/>
            <a:ext cx="8635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</a:rPr>
              <a:t>Agora vamos ao laboratório do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</a:rPr>
              <a:t>Kage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</a:rPr>
              <a:t> para criar a lógica que validará o pergaminho secreto. Vamos fazer com implementação de um 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</a:rPr>
              <a:t>Processor do Apache Camel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</a:rPr>
              <a:t>.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4B96E07-D8B6-69A0-7751-B3CC7747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334"/>
          <a:stretch>
            <a:fillRect/>
          </a:stretch>
        </p:blipFill>
        <p:spPr>
          <a:xfrm>
            <a:off x="487884" y="7118321"/>
            <a:ext cx="8623457" cy="4890799"/>
          </a:xfrm>
          <a:prstGeom prst="rect">
            <a:avLst/>
          </a:prstGeom>
        </p:spPr>
      </p:pic>
      <p:sp>
        <p:nvSpPr>
          <p:cNvPr id="23" name="Espaço Reservado para Rodapé 22">
            <a:extLst>
              <a:ext uri="{FF2B5EF4-FFF2-40B4-BE49-F238E27FC236}">
                <a16:creationId xmlns:a16="http://schemas.microsoft.com/office/drawing/2014/main" id="{E7E1C0A0-4141-49DA-FBAB-B46E84E7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24" name="Espaço Reservado para Número de Slide 23">
            <a:extLst>
              <a:ext uri="{FF2B5EF4-FFF2-40B4-BE49-F238E27FC236}">
                <a16:creationId xmlns:a16="http://schemas.microsoft.com/office/drawing/2014/main" id="{FB389A70-F6CA-54A5-40B1-0B94A436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57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1F15D-9083-D3C6-3C57-5B062502A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D4245A-7091-E0E7-FC8D-E1536577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597"/>
          <a:stretch>
            <a:fillRect/>
          </a:stretch>
        </p:blipFill>
        <p:spPr>
          <a:xfrm>
            <a:off x="488871" y="2121577"/>
            <a:ext cx="8623457" cy="19078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413E84B-DF11-1F5A-7224-8138CC9D38BD}"/>
              </a:ext>
            </a:extLst>
          </p:cNvPr>
          <p:cNvSpPr txBox="1"/>
          <p:nvPr/>
        </p:nvSpPr>
        <p:spPr>
          <a:xfrm>
            <a:off x="476249" y="4203455"/>
            <a:ext cx="8635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</a:rPr>
              <a:t>Aqui finaliza a implementação do Processor, remetendo à tradição de escrita do Java e Spring Boot, imbuído do espírito da saga.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7EE6408-0CD9-ACCB-4ABA-4C2B6FC2F43D}"/>
              </a:ext>
            </a:extLst>
          </p:cNvPr>
          <p:cNvSpPr txBox="1"/>
          <p:nvPr/>
        </p:nvSpPr>
        <p:spPr>
          <a:xfrm>
            <a:off x="819150" y="624114"/>
            <a:ext cx="829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Kage</a:t>
            </a:r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, O Guardião dos Pergaminhos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8C7B353-FD8E-06D2-202C-44BAAD37D242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BF2E78-A9BA-B3F2-69D5-4CDCD8B5C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1" y="6582829"/>
            <a:ext cx="8635093" cy="530804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0F92018-1A85-310E-F400-4804AA9AF358}"/>
              </a:ext>
            </a:extLst>
          </p:cNvPr>
          <p:cNvSpPr txBox="1"/>
          <p:nvPr/>
        </p:nvSpPr>
        <p:spPr>
          <a:xfrm>
            <a:off x="519567" y="5208476"/>
            <a:ext cx="8635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</a:rPr>
              <a:t>Agora, seguimos rumo à configuração da 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</a:rPr>
              <a:t>rota do Apache Camel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</a:rPr>
              <a:t>, onde 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</a:rPr>
              <a:t>Kage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</a:rPr>
              <a:t> recebe o pergaminho e, com precisão, encaminha a missão secreta para que um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</a:rPr>
              <a:t>Shinobi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</a:rPr>
              <a:t> a execute com maestria.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EA96295-B33F-9E68-A01C-B411602D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306E2DA3-F47F-1652-73AC-BE216E96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94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70F48-1AFC-7AFF-AD20-45F4732A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145353B-A727-82FE-C16A-0A6DC1C7C588}"/>
              </a:ext>
            </a:extLst>
          </p:cNvPr>
          <p:cNvSpPr txBox="1"/>
          <p:nvPr/>
        </p:nvSpPr>
        <p:spPr>
          <a:xfrm>
            <a:off x="512249" y="3862283"/>
            <a:ext cx="86350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333333"/>
                </a:solidFill>
                <a:latin typeface="Consolas" panose="020B0609020204030204" pitchFamily="49" charset="0"/>
              </a:rPr>
              <a:t>spring.application.name=</a:t>
            </a:r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microservico-kage</a:t>
            </a:r>
            <a:endParaRPr lang="pt-BR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algn="just"/>
            <a:endParaRPr lang="pt-BR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algn="just"/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camel.springboot.main-run-controller</a:t>
            </a:r>
            <a:r>
              <a:rPr lang="pt-BR" sz="20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true</a:t>
            </a:r>
            <a:endParaRPr lang="pt-BR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algn="just"/>
            <a:endParaRPr lang="pt-BR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algn="just"/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spring.activemq.broker-url</a:t>
            </a:r>
            <a:r>
              <a:rPr lang="pt-BR" sz="2000" dirty="0">
                <a:solidFill>
                  <a:srgbClr val="333333"/>
                </a:solidFill>
                <a:latin typeface="Consolas" panose="020B0609020204030204" pitchFamily="49" charset="0"/>
              </a:rPr>
              <a:t>=tcp://localhost:61616</a:t>
            </a:r>
          </a:p>
          <a:p>
            <a:pPr algn="just"/>
            <a:endParaRPr lang="pt-BR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algn="just"/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caminho.pergaminho.recebido</a:t>
            </a:r>
            <a:r>
              <a:rPr lang="pt-BR" sz="2000" dirty="0">
                <a:solidFill>
                  <a:srgbClr val="333333"/>
                </a:solidFill>
                <a:latin typeface="Consolas" panose="020B0609020204030204" pitchFamily="49" charset="0"/>
              </a:rPr>
              <a:t>=../pergaminho-recebido</a:t>
            </a:r>
          </a:p>
          <a:p>
            <a:pPr algn="just"/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caminho.pergaminho.erro</a:t>
            </a:r>
            <a:r>
              <a:rPr lang="pt-BR" sz="2000" dirty="0">
                <a:solidFill>
                  <a:srgbClr val="333333"/>
                </a:solidFill>
                <a:latin typeface="Consolas" panose="020B0609020204030204" pitchFamily="49" charset="0"/>
              </a:rPr>
              <a:t>=../pergaminho-recebido/recusados</a:t>
            </a:r>
            <a:endParaRPr lang="pt-BR" sz="2000" dirty="0">
              <a:solidFill>
                <a:srgbClr val="333333"/>
              </a:solidFill>
              <a:latin typeface="Consolas" panose="020B0609020204030204" pitchFamily="49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BEAFCE-B899-BAC4-BD7C-015174E84BAC}"/>
              </a:ext>
            </a:extLst>
          </p:cNvPr>
          <p:cNvSpPr txBox="1"/>
          <p:nvPr/>
        </p:nvSpPr>
        <p:spPr>
          <a:xfrm>
            <a:off x="476249" y="2120088"/>
            <a:ext cx="8635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Para que o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Kage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estabeleça ao imperador o local de entrega do pergaminho e a rota para enviar a missão ultra secreta ao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Shinobi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, é necessário ajustar o arquivo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application.properties</a:t>
            </a:r>
            <a:r>
              <a:rPr lang="pt-BR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do microsserviço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Kage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: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4CA292-7114-60AC-4F82-403374242003}"/>
              </a:ext>
            </a:extLst>
          </p:cNvPr>
          <p:cNvSpPr txBox="1"/>
          <p:nvPr/>
        </p:nvSpPr>
        <p:spPr>
          <a:xfrm>
            <a:off x="819150" y="624114"/>
            <a:ext cx="829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Kage</a:t>
            </a:r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, O Guardião dos Pergaminhos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01DF1AB-4CF5-8D3B-85B6-1F66BCD753F6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A ninja-themed anime-style scroll with intricate Japanese calligraphy patterns, set in a 3:1 landscape proportion, featuring traditional ninja aesthetics and a transparent background.">
            <a:extLst>
              <a:ext uri="{FF2B5EF4-FFF2-40B4-BE49-F238E27FC236}">
                <a16:creationId xmlns:a16="http://schemas.microsoft.com/office/drawing/2014/main" id="{DA6B7F31-E8B0-E86E-CB59-BE32D8FBC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" r="5707" b="7654"/>
          <a:stretch>
            <a:fillRect/>
          </a:stretch>
        </p:blipFill>
        <p:spPr bwMode="auto">
          <a:xfrm>
            <a:off x="476249" y="6589363"/>
            <a:ext cx="8559863" cy="52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D50368-0BD7-CE43-B2B4-091C535CD650}"/>
              </a:ext>
            </a:extLst>
          </p:cNvPr>
          <p:cNvSpPr txBox="1"/>
          <p:nvPr/>
        </p:nvSpPr>
        <p:spPr>
          <a:xfrm>
            <a:off x="1733550" y="7680132"/>
            <a:ext cx="6038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 Imperador</a:t>
            </a:r>
          </a:p>
          <a:p>
            <a:r>
              <a:rPr lang="pt-BR" sz="2400" b="1" dirty="0"/>
              <a:t>Para </a:t>
            </a:r>
            <a:r>
              <a:rPr lang="pt-BR" sz="2400" b="1" dirty="0" err="1"/>
              <a:t>Kage</a:t>
            </a:r>
            <a:endParaRPr lang="pt-BR" sz="2400" b="1" dirty="0"/>
          </a:p>
          <a:p>
            <a:r>
              <a:rPr lang="pt-BR" sz="2400" dirty="0"/>
              <a:t>Investigar o reino do norte</a:t>
            </a:r>
          </a:p>
          <a:p>
            <a:pPr algn="just"/>
            <a:r>
              <a:rPr lang="pt-BR" sz="2400" dirty="0"/>
              <a:t>É necessário monitorar os movimentos do reino vizinho para evitar surpresas. A vigilância deve ser constante e as informações devem ser compartilhadas com os aliados.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8B4911F3-AA1C-85B3-6F44-6A26313F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7D10E2B9-24F1-D2A5-E1F2-B441C210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7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3425-1B01-5A83-8010-077CD23B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26B1592-24D1-28F6-573C-D3744DD9EE7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CA7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FB0B6B3-16D3-316D-66E8-6CF65FC5CFE6}"/>
              </a:ext>
            </a:extLst>
          </p:cNvPr>
          <p:cNvSpPr txBox="1"/>
          <p:nvPr/>
        </p:nvSpPr>
        <p:spPr>
          <a:xfrm>
            <a:off x="489857" y="6447919"/>
            <a:ext cx="86214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 MISSÃO SECRETA DO SHINOBI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764D2B-DA73-960D-9955-D79AC27A94CC}"/>
              </a:ext>
            </a:extLst>
          </p:cNvPr>
          <p:cNvSpPr txBox="1"/>
          <p:nvPr/>
        </p:nvSpPr>
        <p:spPr>
          <a:xfrm>
            <a:off x="489855" y="0"/>
            <a:ext cx="862148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05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4BC2F9B-06F7-9A30-3485-C3941387E7FD}"/>
              </a:ext>
            </a:extLst>
          </p:cNvPr>
          <p:cNvSpPr/>
          <p:nvPr/>
        </p:nvSpPr>
        <p:spPr>
          <a:xfrm rot="5400000">
            <a:off x="4757736" y="7045313"/>
            <a:ext cx="85721" cy="7200900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D027A5-CE92-62AC-8B1A-C77C13E4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DESPERTAR DO GUERREIRO JAVA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D80D8D-24CF-073C-2734-EEFEC22F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>
                <a:solidFill>
                  <a:schemeClr val="bg1"/>
                </a:solidFill>
              </a:rPr>
              <a:t>13</a:t>
            </a:fld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9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46F5-9CCF-ED57-8955-1A9ECCDD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472CF5-2347-2E0C-67AC-65B2BE79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4639934"/>
            <a:ext cx="8642353" cy="28214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901176-27CB-9495-6CD5-AFF73BAE9ADB}"/>
              </a:ext>
            </a:extLst>
          </p:cNvPr>
          <p:cNvSpPr txBox="1"/>
          <p:nvPr/>
        </p:nvSpPr>
        <p:spPr>
          <a:xfrm>
            <a:off x="819150" y="624114"/>
            <a:ext cx="829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 Missão Secreta do </a:t>
            </a:r>
            <a:r>
              <a:rPr lang="pt-BR" sz="4000" dirty="0" err="1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Shinobi</a:t>
            </a:r>
            <a:endParaRPr lang="pt-BR" sz="4000" dirty="0">
              <a:solidFill>
                <a:srgbClr val="333333"/>
              </a:solidFill>
              <a:latin typeface="Arial Black" panose="020B0A040201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BC90F0-9828-8F7C-30D0-86C3EAB41235}"/>
              </a:ext>
            </a:extLst>
          </p:cNvPr>
          <p:cNvSpPr txBox="1"/>
          <p:nvPr/>
        </p:nvSpPr>
        <p:spPr>
          <a:xfrm>
            <a:off x="476249" y="2124555"/>
            <a:ext cx="8635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De prontidão para a missão!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E6F703-37BF-9D6B-C377-478136167814}"/>
              </a:ext>
            </a:extLst>
          </p:cNvPr>
          <p:cNvSpPr txBox="1"/>
          <p:nvPr/>
        </p:nvSpPr>
        <p:spPr>
          <a:xfrm>
            <a:off x="476249" y="2886332"/>
            <a:ext cx="8635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Enquanto 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Kage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envia as mensagens, o 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Microsserviço </a:t>
            </a:r>
            <a:r>
              <a:rPr lang="pt-BR" sz="2400" b="1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Shinobi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mantém-se alerta, escutando a fila </a:t>
            </a:r>
            <a:r>
              <a:rPr lang="pt-BR" sz="2400" dirty="0" err="1">
                <a:solidFill>
                  <a:srgbClr val="333333"/>
                </a:solidFill>
                <a:latin typeface="Consolas" panose="020B0609020204030204" pitchFamily="49" charset="0"/>
                <a:ea typeface="Roboto" panose="02000000000000000000" pitchFamily="2" charset="0"/>
                <a:cs typeface="Calibri Light" panose="020F0302020204030204" pitchFamily="34" charset="0"/>
              </a:rPr>
              <a:t>missoes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. Quando uma mensagem chega ele já pega da fila e registra que recebeu a missão. Eis exemplo prático da rota: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28674E1-3BF6-6B83-6288-3A4930C33C69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58DE5C-6D7C-DAF2-9B24-DC5B3EFEBF77}"/>
              </a:ext>
            </a:extLst>
          </p:cNvPr>
          <p:cNvSpPr txBox="1"/>
          <p:nvPr/>
        </p:nvSpPr>
        <p:spPr>
          <a:xfrm>
            <a:off x="468988" y="7645350"/>
            <a:ext cx="863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Não podemos esquecer do </a:t>
            </a:r>
            <a:r>
              <a:rPr lang="pt-BR" sz="2400" dirty="0" err="1">
                <a:solidFill>
                  <a:srgbClr val="333333"/>
                </a:solidFill>
                <a:latin typeface="Consolas" panose="020B0609020204030204" pitchFamily="49" charset="0"/>
                <a:ea typeface="Roboto" panose="02000000000000000000" pitchFamily="2" charset="0"/>
                <a:cs typeface="Calibri Light" panose="020F0302020204030204" pitchFamily="34" charset="0"/>
              </a:rPr>
              <a:t>application.properties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87A225-47D7-50E7-B6DA-109B6DC6ACBA}"/>
              </a:ext>
            </a:extLst>
          </p:cNvPr>
          <p:cNvSpPr txBox="1"/>
          <p:nvPr/>
        </p:nvSpPr>
        <p:spPr>
          <a:xfrm>
            <a:off x="512249" y="8290957"/>
            <a:ext cx="8635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333333"/>
                </a:solidFill>
                <a:latin typeface="Consolas" panose="020B0609020204030204" pitchFamily="49" charset="0"/>
              </a:rPr>
              <a:t>spring.application.name=</a:t>
            </a:r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microservico-shinobi</a:t>
            </a:r>
            <a:endParaRPr lang="pt-BR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algn="just"/>
            <a:endParaRPr lang="pt-BR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algn="just"/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camel.springboot.main-run-controller</a:t>
            </a:r>
            <a:r>
              <a:rPr lang="pt-BR" sz="20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true</a:t>
            </a:r>
            <a:endParaRPr lang="pt-BR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algn="just"/>
            <a:endParaRPr lang="pt-BR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algn="just"/>
            <a:r>
              <a:rPr lang="pt-BR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spring.activemq.broker-url</a:t>
            </a:r>
            <a:r>
              <a:rPr lang="pt-BR" sz="2000" dirty="0">
                <a:solidFill>
                  <a:srgbClr val="333333"/>
                </a:solidFill>
                <a:latin typeface="Consolas" panose="020B0609020204030204" pitchFamily="49" charset="0"/>
              </a:rPr>
              <a:t>=tcp://localhost:61616</a:t>
            </a:r>
            <a:endParaRPr lang="pt-BR" sz="2000" dirty="0">
              <a:solidFill>
                <a:srgbClr val="333333"/>
              </a:solidFill>
              <a:latin typeface="Consolas" panose="020B0609020204030204" pitchFamily="49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18F99409-03CF-9D7D-961A-AE29139C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0BB13761-B40F-4437-6CFF-BD5681CE2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05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EE36D-65E1-5D8D-898D-D5D5FF491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E27C51F-96A9-54EE-1054-D6FA4B7A7C1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CA7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E0A79E-F748-49A0-ACCE-EC1A2F04C29A}"/>
              </a:ext>
            </a:extLst>
          </p:cNvPr>
          <p:cNvSpPr txBox="1"/>
          <p:nvPr/>
        </p:nvSpPr>
        <p:spPr>
          <a:xfrm>
            <a:off x="489857" y="6447919"/>
            <a:ext cx="86214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UNIÃO DE FORÇAS </a:t>
            </a:r>
          </a:p>
          <a:p>
            <a:pPr algn="ctr"/>
            <a:r>
              <a:rPr lang="pt-BR" sz="660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 DESPERTAR FINAL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B5AE520-836F-FA88-6E81-A8C547FE4160}"/>
              </a:ext>
            </a:extLst>
          </p:cNvPr>
          <p:cNvSpPr txBox="1"/>
          <p:nvPr/>
        </p:nvSpPr>
        <p:spPr>
          <a:xfrm>
            <a:off x="489855" y="0"/>
            <a:ext cx="862148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06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3CB9E1B-D6DE-60B3-6DC7-E7670868B440}"/>
              </a:ext>
            </a:extLst>
          </p:cNvPr>
          <p:cNvSpPr/>
          <p:nvPr/>
        </p:nvSpPr>
        <p:spPr>
          <a:xfrm rot="5400000">
            <a:off x="4757736" y="7045313"/>
            <a:ext cx="85721" cy="7200900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95B30C0-BA31-65BE-A017-7964B468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DESPERTAR DO GUERREIRO JAVA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7AF88E-8575-ACBE-3B92-368B294A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>
                <a:solidFill>
                  <a:schemeClr val="bg1"/>
                </a:solidFill>
              </a:rPr>
              <a:t>15</a:t>
            </a:fld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9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492F5-F76A-E87C-0F3F-6FBD7CF62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2741AED-61DE-CF78-EAA5-42D10F11EE6B}"/>
              </a:ext>
            </a:extLst>
          </p:cNvPr>
          <p:cNvSpPr txBox="1"/>
          <p:nvPr/>
        </p:nvSpPr>
        <p:spPr>
          <a:xfrm>
            <a:off x="819150" y="624114"/>
            <a:ext cx="829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União de Forças</a:t>
            </a:r>
          </a:p>
          <a:p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 Despertar Final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2E248F0-4BF4-CFD5-4903-39398093F021}"/>
              </a:ext>
            </a:extLst>
          </p:cNvPr>
          <p:cNvSpPr txBox="1"/>
          <p:nvPr/>
        </p:nvSpPr>
        <p:spPr>
          <a:xfrm>
            <a:off x="476249" y="2124555"/>
            <a:ext cx="8635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Integrando Sabedoria e Tecnologia para Vencer a Batalha Digital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610614-793E-B76F-5D7D-F833839FA9BA}"/>
              </a:ext>
            </a:extLst>
          </p:cNvPr>
          <p:cNvSpPr txBox="1"/>
          <p:nvPr/>
        </p:nvSpPr>
        <p:spPr>
          <a:xfrm>
            <a:off x="483054" y="3378775"/>
            <a:ext cx="8635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Nesta aventura, dois microsserviços, o líder secreto (Microsserviço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Kage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) e o especialista de missões (Microsserviço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Shinobi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), unem forças por meio do 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Apache Camel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, 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Java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, 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Spring Boot 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e </a:t>
            </a:r>
            <a:r>
              <a:rPr lang="pt-BR" sz="2400" b="1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ActiveMQ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. Com o 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Docker </a:t>
            </a:r>
            <a:r>
              <a:rPr lang="pt-BR" sz="2400" b="1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Compose</a:t>
            </a:r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orquestrando o cenário e o </a:t>
            </a:r>
            <a:r>
              <a:rPr lang="pt-BR" sz="2400" b="1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Maven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gerenciando as dependências, você possui agora um exemplo prático e enxuto para criar sistemas integrados e escaláveis.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C15B4E-6EC8-659A-F0C1-6E2569BE8496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AAEFED-4BD5-CEE3-5993-945C468BADFA}"/>
              </a:ext>
            </a:extLst>
          </p:cNvPr>
          <p:cNvSpPr txBox="1"/>
          <p:nvPr/>
        </p:nvSpPr>
        <p:spPr>
          <a:xfrm>
            <a:off x="468988" y="5864101"/>
            <a:ext cx="8635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Esta aventura prática proporciona os passos mínimos para que você possa replicar e expandir o projeto. Use esses exemplos para expandir seu arsenal, testar novas rotas e, quem sabe, personalizar sua jornada na arte dos microsserviços. A cada linha de código, você se aproxima do domínio total dessa técnica ninja!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186935-9131-C5ED-853A-591BABAA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FAFFCC4-677D-BC13-83DA-D4CBB096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16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C3FF6B-9FC6-9474-6694-349C06E48F85}"/>
              </a:ext>
            </a:extLst>
          </p:cNvPr>
          <p:cNvSpPr txBox="1"/>
          <p:nvPr/>
        </p:nvSpPr>
        <p:spPr>
          <a:xfrm>
            <a:off x="468987" y="7980095"/>
            <a:ext cx="8635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Referências e Links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AFB2F5-C946-2DDE-4FD8-B76CC32C717C}"/>
              </a:ext>
            </a:extLst>
          </p:cNvPr>
          <p:cNvSpPr txBox="1"/>
          <p:nvPr/>
        </p:nvSpPr>
        <p:spPr>
          <a:xfrm>
            <a:off x="468987" y="8738053"/>
            <a:ext cx="8635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Documentação Oficial Apache Camel:</a:t>
            </a:r>
          </a:p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  <a:hlinkClick r:id="rId2"/>
              </a:rPr>
              <a:t>https://camel.apache.org/camel-spring-boot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FED439-BD8C-845E-CAE3-3E52439D8D4F}"/>
              </a:ext>
            </a:extLst>
          </p:cNvPr>
          <p:cNvSpPr txBox="1"/>
          <p:nvPr/>
        </p:nvSpPr>
        <p:spPr>
          <a:xfrm>
            <a:off x="468987" y="9742233"/>
            <a:ext cx="8635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Repositório com implementação do exemplo:</a:t>
            </a:r>
          </a:p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  <a:hlinkClick r:id="rId3"/>
              </a:rPr>
              <a:t>https://github.com/didifive/ebook-com-ia-apache-camel-example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8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9C80D-6C2E-EA37-BE27-3906F0DB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C3B5591-E3B6-FB18-EBEA-E92385F9723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CA7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7042F9-8A97-C1F7-F9CB-B3500EA5920C}"/>
              </a:ext>
            </a:extLst>
          </p:cNvPr>
          <p:cNvSpPr txBox="1"/>
          <p:nvPr/>
        </p:nvSpPr>
        <p:spPr>
          <a:xfrm>
            <a:off x="489857" y="6447919"/>
            <a:ext cx="86214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OBRIGADO POR LER!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7088D7-FAFC-270E-7833-4F3D06218911}"/>
              </a:ext>
            </a:extLst>
          </p:cNvPr>
          <p:cNvSpPr/>
          <p:nvPr/>
        </p:nvSpPr>
        <p:spPr>
          <a:xfrm rot="5400000">
            <a:off x="4757736" y="7045313"/>
            <a:ext cx="85721" cy="7200900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A880599-D292-6406-15D9-27B8C0A2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DESPERTAR DO GUERREIRO JAVA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EFADDD-247E-7C5B-BB1A-114E817A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>
                <a:solidFill>
                  <a:schemeClr val="bg1"/>
                </a:solidFill>
              </a:rPr>
              <a:t>17</a:t>
            </a:fld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17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26F8F-7FDD-9C2F-E4F1-B20CDBD6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35599B-5069-A285-7A1F-6976E0FBF521}"/>
              </a:ext>
            </a:extLst>
          </p:cNvPr>
          <p:cNvSpPr txBox="1"/>
          <p:nvPr/>
        </p:nvSpPr>
        <p:spPr>
          <a:xfrm>
            <a:off x="819150" y="624114"/>
            <a:ext cx="829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Obrigado por Ler!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3E606B-D4F7-9655-9C26-7990DE735FEA}"/>
              </a:ext>
            </a:extLst>
          </p:cNvPr>
          <p:cNvSpPr txBox="1"/>
          <p:nvPr/>
        </p:nvSpPr>
        <p:spPr>
          <a:xfrm>
            <a:off x="476249" y="2124555"/>
            <a:ext cx="8635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Agradeço por ter lido e aguardo seu feedback!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6AF58F-747C-43C6-ADF5-724598062394}"/>
              </a:ext>
            </a:extLst>
          </p:cNvPr>
          <p:cNvSpPr txBox="1"/>
          <p:nvPr/>
        </p:nvSpPr>
        <p:spPr>
          <a:xfrm>
            <a:off x="468987" y="2888562"/>
            <a:ext cx="8635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Esse ebook foi gerado com base em conteúdo textual e visual gerado por IA e revisado e diagramado por humano.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9147ABF-5F05-721F-FCCF-EC96C8CBAFA7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7014F3-A729-B59F-7A74-43749E88A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8004B1D-5341-6108-6883-8E4E82A8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18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464DB8-6B30-5A2A-DDFE-642297DABCE4}"/>
              </a:ext>
            </a:extLst>
          </p:cNvPr>
          <p:cNvSpPr txBox="1"/>
          <p:nvPr/>
        </p:nvSpPr>
        <p:spPr>
          <a:xfrm>
            <a:off x="468985" y="6059556"/>
            <a:ext cx="8635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Sobre o Autor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0936F0-1CE2-766E-71AC-F967E88CFC85}"/>
              </a:ext>
            </a:extLst>
          </p:cNvPr>
          <p:cNvSpPr txBox="1"/>
          <p:nvPr/>
        </p:nvSpPr>
        <p:spPr>
          <a:xfrm>
            <a:off x="1598100" y="5189929"/>
            <a:ext cx="75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  <a:hlinkClick r:id="rId2"/>
              </a:rPr>
              <a:t>https://github.com/didifive/ebook-com-ia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20" name="Imagem 19" descr="Ícone&#10;&#10;O conteúdo gerado por IA pode estar incorreto.">
            <a:extLst>
              <a:ext uri="{FF2B5EF4-FFF2-40B4-BE49-F238E27FC236}">
                <a16:creationId xmlns:a16="http://schemas.microsoft.com/office/drawing/2014/main" id="{9E3E7B89-2E55-EFCF-5641-11DF4A66B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9" y="4957397"/>
            <a:ext cx="914401" cy="92673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B7C762FB-0502-E452-50EF-4EDA9DD2FBAD}"/>
              </a:ext>
            </a:extLst>
          </p:cNvPr>
          <p:cNvSpPr txBox="1"/>
          <p:nvPr/>
        </p:nvSpPr>
        <p:spPr>
          <a:xfrm>
            <a:off x="468986" y="3905585"/>
            <a:ext cx="8635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Os passos para desenvolvimento deste ebook estão no repositório GitHub abaixo (não esqueça de deixar sua estrela e me seguir por lá):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12A549A-9514-FE2E-28C5-ACB338CD48FA}"/>
              </a:ext>
            </a:extLst>
          </p:cNvPr>
          <p:cNvSpPr txBox="1"/>
          <p:nvPr/>
        </p:nvSpPr>
        <p:spPr>
          <a:xfrm>
            <a:off x="468985" y="11109851"/>
            <a:ext cx="8635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Criado com paixão, dedicação e o compromisso sincero de compartilhar conhecimento </a:t>
            </a:r>
            <a:r>
              <a:rPr lang="pt-BR" sz="2400" dirty="0"/>
              <a:t>🧑‍💻❤️🤝📚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EF143D6-BC9D-CE19-6BE9-8B4197C719F7}"/>
              </a:ext>
            </a:extLst>
          </p:cNvPr>
          <p:cNvSpPr txBox="1"/>
          <p:nvPr/>
        </p:nvSpPr>
        <p:spPr>
          <a:xfrm>
            <a:off x="468985" y="6830356"/>
            <a:ext cx="8635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Olá, meu nome é Luis Zancanela e sou apaixonado por tecnologia e programação. Estou atuando na área de TI há mais de 18 anos, sendo mais de 3 anos como desenvolvedor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backend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. Abaixo, compartilho meu perfil no LinkedIn para que possamos nos conectar (sinta-se à vontade para me enviar seu feedback):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05B269D-8E6E-D8B5-B19C-3B61590F1442}"/>
              </a:ext>
            </a:extLst>
          </p:cNvPr>
          <p:cNvSpPr txBox="1"/>
          <p:nvPr/>
        </p:nvSpPr>
        <p:spPr>
          <a:xfrm>
            <a:off x="1598100" y="9203295"/>
            <a:ext cx="756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  <a:hlinkClick r:id="rId4"/>
              </a:rPr>
              <a:t>https://www.linkedin.com/in/luis-zancanela/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30" name="Imagem 29" descr="Ícone&#10;&#10;O conteúdo gerado por IA pode estar incorreto.">
            <a:extLst>
              <a:ext uri="{FF2B5EF4-FFF2-40B4-BE49-F238E27FC236}">
                <a16:creationId xmlns:a16="http://schemas.microsoft.com/office/drawing/2014/main" id="{B2601053-B2BD-8DA4-41A2-8E8AFFC77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9" y="8955373"/>
            <a:ext cx="957665" cy="9576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191829D-8423-0F7B-C2F4-4C8D1FB9D2B9}"/>
              </a:ext>
            </a:extLst>
          </p:cNvPr>
          <p:cNvSpPr txBox="1"/>
          <p:nvPr/>
        </p:nvSpPr>
        <p:spPr>
          <a:xfrm>
            <a:off x="468985" y="10095946"/>
            <a:ext cx="8635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Se você ainda não conhecia, qual é a sua opinião sobre o</a:t>
            </a:r>
          </a:p>
          <a:p>
            <a:pPr algn="ctr"/>
            <a:r>
              <a:rPr lang="pt-BR" sz="2400" b="1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Apache Camel na integração dos microsserviços?</a:t>
            </a:r>
            <a:endParaRPr lang="pt-BR" sz="2400" b="1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2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851AC-FBDB-1534-56F9-3A926B56A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602C810-6FA4-90A8-E909-A82C8466FAC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CA7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F87307-D197-12CE-37D9-4BC5C9C6676D}"/>
              </a:ext>
            </a:extLst>
          </p:cNvPr>
          <p:cNvSpPr txBox="1"/>
          <p:nvPr/>
        </p:nvSpPr>
        <p:spPr>
          <a:xfrm>
            <a:off x="489857" y="6447919"/>
            <a:ext cx="8621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PREPARANDO O TERRENO DA BATALHA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7D49A2-3557-F8D0-360E-DBE391759914}"/>
              </a:ext>
            </a:extLst>
          </p:cNvPr>
          <p:cNvSpPr txBox="1"/>
          <p:nvPr/>
        </p:nvSpPr>
        <p:spPr>
          <a:xfrm>
            <a:off x="489855" y="0"/>
            <a:ext cx="862148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BC64F8-C41A-F127-DF3E-BC0EC9B82E96}"/>
              </a:ext>
            </a:extLst>
          </p:cNvPr>
          <p:cNvSpPr/>
          <p:nvPr/>
        </p:nvSpPr>
        <p:spPr>
          <a:xfrm rot="5400000">
            <a:off x="4757736" y="7045313"/>
            <a:ext cx="85721" cy="7200900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480E36-C9DF-E11C-DC77-5D98310C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>
                <a:solidFill>
                  <a:schemeClr val="bg1"/>
                </a:solidFill>
              </a:rPr>
              <a:t>2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7947697-1416-D551-5D7D-0D0C929D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DESPERTAR DO GUERREIRO JAVA</a:t>
            </a:r>
          </a:p>
        </p:txBody>
      </p:sp>
    </p:spTree>
    <p:extLst>
      <p:ext uri="{BB962C8B-B14F-4D97-AF65-F5344CB8AC3E}">
        <p14:creationId xmlns:p14="http://schemas.microsoft.com/office/powerpoint/2010/main" val="70959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D4A62-1745-178F-59A1-5B8728948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C33BC7F-3665-1104-C712-9C7B8689340F}"/>
              </a:ext>
            </a:extLst>
          </p:cNvPr>
          <p:cNvSpPr txBox="1"/>
          <p:nvPr/>
        </p:nvSpPr>
        <p:spPr>
          <a:xfrm>
            <a:off x="819150" y="624114"/>
            <a:ext cx="829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Preparando o Terreno da Batalha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BDC8B2-5AC2-B64B-9A9E-9C2A21478A01}"/>
              </a:ext>
            </a:extLst>
          </p:cNvPr>
          <p:cNvSpPr txBox="1"/>
          <p:nvPr/>
        </p:nvSpPr>
        <p:spPr>
          <a:xfrm>
            <a:off x="476249" y="2124555"/>
            <a:ext cx="8635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Requisitos Básicos para Ingressar na Missão </a:t>
            </a:r>
            <a:r>
              <a:rPr lang="pt-BR" sz="32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Shinobi</a:t>
            </a:r>
            <a:endParaRPr lang="pt-BR" sz="32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F7A1D1-F3E6-FE36-A113-2959082252D6}"/>
              </a:ext>
            </a:extLst>
          </p:cNvPr>
          <p:cNvSpPr txBox="1"/>
          <p:nvPr/>
        </p:nvSpPr>
        <p:spPr>
          <a:xfrm>
            <a:off x="476249" y="2887821"/>
            <a:ext cx="8635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Antes de iniciar sua aventura, é imprescindível que seu arsenal esteja completo. Certifique-se de ter instalados os seguintes itens: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JDK 21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Maven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Docker (para orquestrar componentes externos)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1EFEADE-5A2F-AE1A-6768-4A9A817BC6D4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46FCCA-248D-FCBD-4ED4-A786CF6850E9}"/>
              </a:ext>
            </a:extLst>
          </p:cNvPr>
          <p:cNvSpPr txBox="1"/>
          <p:nvPr/>
        </p:nvSpPr>
        <p:spPr>
          <a:xfrm>
            <a:off x="476249" y="5005304"/>
            <a:ext cx="8635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Além disso, sua missão integrará dois microsserviços que se comunicarão por meio de um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message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broker, utilizando 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ActiveMQ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via Docker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Compose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.</a:t>
            </a:r>
          </a:p>
        </p:txBody>
      </p:sp>
      <p:pic>
        <p:nvPicPr>
          <p:cNvPr id="3" name="Picture 2" descr="Java logo vector EPS &amp; PNG Free Download | Brandlogos.net">
            <a:extLst>
              <a:ext uri="{FF2B5EF4-FFF2-40B4-BE49-F238E27FC236}">
                <a16:creationId xmlns:a16="http://schemas.microsoft.com/office/drawing/2014/main" id="{128D329A-D56C-41A3-D8BB-FB8DB5676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3" t="13068" r="14519" b="12880"/>
          <a:stretch>
            <a:fillRect/>
          </a:stretch>
        </p:blipFill>
        <p:spPr bwMode="auto">
          <a:xfrm>
            <a:off x="1446213" y="6831009"/>
            <a:ext cx="2249487" cy="242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674D2A2-10D9-63EA-F391-9A21EA128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67"/>
          <a:stretch>
            <a:fillRect/>
          </a:stretch>
        </p:blipFill>
        <p:spPr bwMode="auto">
          <a:xfrm>
            <a:off x="5905501" y="6831009"/>
            <a:ext cx="2646299" cy="242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pring-boot-logo – Blog Zenika">
            <a:extLst>
              <a:ext uri="{FF2B5EF4-FFF2-40B4-BE49-F238E27FC236}">
                <a16:creationId xmlns:a16="http://schemas.microsoft.com/office/drawing/2014/main" id="{54BA5C59-F5A0-96AC-7D94-B999D9C0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7" y="9855528"/>
            <a:ext cx="1582737" cy="158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ker Logo, symbol, meaning, history, PNG, brand">
            <a:extLst>
              <a:ext uri="{FF2B5EF4-FFF2-40B4-BE49-F238E27FC236}">
                <a16:creationId xmlns:a16="http://schemas.microsoft.com/office/drawing/2014/main" id="{913DED54-D7F0-FA0E-A53A-861F10F78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934" y="9752210"/>
            <a:ext cx="2997431" cy="168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ache Maven - Wikipedia">
            <a:extLst>
              <a:ext uri="{FF2B5EF4-FFF2-40B4-BE49-F238E27FC236}">
                <a16:creationId xmlns:a16="http://schemas.microsoft.com/office/drawing/2014/main" id="{EBDE7E23-FA97-FEB2-C7AF-7FEBD638A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774" y="9278608"/>
            <a:ext cx="2642677" cy="6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AE997-6DFC-7F28-175C-6FD80D09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  <a:endParaRPr lang="pt-BR" dirty="0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C1D9A32-1892-E0E7-7935-7E0A42B7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40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75EB0-C771-910B-9DCA-6A0AA61F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82A655-E926-F7B8-A2CD-EAFB3BC18A2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CA7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E1034AB-CA47-69F0-7538-86B597B042C4}"/>
              </a:ext>
            </a:extLst>
          </p:cNvPr>
          <p:cNvSpPr txBox="1"/>
          <p:nvPr/>
        </p:nvSpPr>
        <p:spPr>
          <a:xfrm>
            <a:off x="489857" y="6447919"/>
            <a:ext cx="86214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 FORÇA DO DRAGÃO</a:t>
            </a:r>
          </a:p>
          <a:p>
            <a:pPr algn="ctr"/>
            <a:r>
              <a:rPr lang="pt-BR" sz="660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DOCKER COMPOSE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74BFB1-B8EA-2C0F-9052-19942B6F4911}"/>
              </a:ext>
            </a:extLst>
          </p:cNvPr>
          <p:cNvSpPr txBox="1"/>
          <p:nvPr/>
        </p:nvSpPr>
        <p:spPr>
          <a:xfrm>
            <a:off x="489855" y="0"/>
            <a:ext cx="862148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91D1B2-2D4E-820B-81C7-AF8E8D661D8D}"/>
              </a:ext>
            </a:extLst>
          </p:cNvPr>
          <p:cNvSpPr/>
          <p:nvPr/>
        </p:nvSpPr>
        <p:spPr>
          <a:xfrm rot="5400000">
            <a:off x="4757736" y="7045313"/>
            <a:ext cx="85721" cy="7200900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9E773F-CB3C-D292-4C8C-18B21CCF3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DESPERTAR DO GUERREIRO JAVA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EC5B2B-DC49-5A36-0B80-CC803F7E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>
                <a:solidFill>
                  <a:schemeClr val="bg1"/>
                </a:solidFill>
              </a:rPr>
              <a:t>4</a:t>
            </a:fld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93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17997-DB60-D148-765D-A27671EFC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D47F41C-600C-4FD6-6DB9-45A9A41C2436}"/>
              </a:ext>
            </a:extLst>
          </p:cNvPr>
          <p:cNvSpPr txBox="1"/>
          <p:nvPr/>
        </p:nvSpPr>
        <p:spPr>
          <a:xfrm>
            <a:off x="819150" y="624114"/>
            <a:ext cx="829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 Força do Dragão Docker </a:t>
            </a:r>
            <a:r>
              <a:rPr lang="pt-BR" sz="4000" dirty="0" err="1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Compose</a:t>
            </a:r>
            <a:endParaRPr lang="pt-BR" sz="4000" dirty="0">
              <a:solidFill>
                <a:srgbClr val="333333"/>
              </a:solidFill>
              <a:latin typeface="Arial Black" panose="020B0A040201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A56459-A72B-89B5-AB0C-2C7C35E8C3CD}"/>
              </a:ext>
            </a:extLst>
          </p:cNvPr>
          <p:cNvSpPr txBox="1"/>
          <p:nvPr/>
        </p:nvSpPr>
        <p:spPr>
          <a:xfrm>
            <a:off x="476249" y="2124555"/>
            <a:ext cx="8635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Configurando o </a:t>
            </a:r>
            <a:r>
              <a:rPr lang="pt-BR" sz="32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ActiveMQ</a:t>
            </a:r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para a Comunicação Mística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947E3C-B6B8-D6D9-973D-61C2BE7ED740}"/>
              </a:ext>
            </a:extLst>
          </p:cNvPr>
          <p:cNvSpPr txBox="1"/>
          <p:nvPr/>
        </p:nvSpPr>
        <p:spPr>
          <a:xfrm>
            <a:off x="476249" y="3378775"/>
            <a:ext cx="8635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Para que a comunicação entre nossos microsserviços ocorra com precisão, vamos utilizar o Docker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Compose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para lançar 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ActiveMQ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, nosso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message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broker lendário. Crie um arquivo chamado </a:t>
            </a:r>
            <a:r>
              <a:rPr lang="pt-BR" sz="2400" dirty="0" err="1">
                <a:solidFill>
                  <a:srgbClr val="333333"/>
                </a:solidFill>
                <a:latin typeface="Consolas" panose="020B0609020204030204" pitchFamily="49" charset="0"/>
                <a:ea typeface="Roboto" panose="02000000000000000000" pitchFamily="2" charset="0"/>
                <a:cs typeface="Calibri Light" panose="020F0302020204030204" pitchFamily="34" charset="0"/>
              </a:rPr>
              <a:t>docker-compose.yml</a:t>
            </a:r>
            <a:r>
              <a:rPr lang="pt-BR" sz="2400" dirty="0">
                <a:solidFill>
                  <a:srgbClr val="333333"/>
                </a:solidFill>
                <a:latin typeface="Consolas" panose="020B0609020204030204" pitchFamily="49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com o seguinte conteúdo: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7CAA04-45BA-F2B2-519B-8D098F7E5C15}"/>
              </a:ext>
            </a:extLst>
          </p:cNvPr>
          <p:cNvSpPr txBox="1"/>
          <p:nvPr/>
        </p:nvSpPr>
        <p:spPr>
          <a:xfrm>
            <a:off x="469442" y="8121543"/>
            <a:ext cx="8635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Este arquivo configura o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ActiveMQ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para escutar na porta 61616 (para mensagens) e 8161 (para interface administrativa). Assim, nosso clã de microsserviços terá um canal seguro para trocar informações.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6DC4910-1138-CDDA-FE27-07A12349A709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4EDD80-5D63-18D9-CDE8-61255CCA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2" y="5125437"/>
            <a:ext cx="8635093" cy="2819104"/>
          </a:xfrm>
          <a:prstGeom prst="rect">
            <a:avLst/>
          </a:prstGeo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2EB7A6-AB73-7852-CF54-FBFB9657A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A88E43-A1C9-A7A9-0681-B6E90594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49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A2099D-A5E5-1FBA-AA21-E0EB38651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D83745-405E-5C3D-0E55-A3B3CE19D67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CA7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EA2655-C66E-B957-5F5C-F4FD18F7984E}"/>
              </a:ext>
            </a:extLst>
          </p:cNvPr>
          <p:cNvSpPr txBox="1"/>
          <p:nvPr/>
        </p:nvSpPr>
        <p:spPr>
          <a:xfrm>
            <a:off x="489857" y="6447919"/>
            <a:ext cx="86214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FORJANDO O ARSENAL DO GUERREIRO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D76BE7-4E4E-467E-7715-341B2BE83F63}"/>
              </a:ext>
            </a:extLst>
          </p:cNvPr>
          <p:cNvSpPr txBox="1"/>
          <p:nvPr/>
        </p:nvSpPr>
        <p:spPr>
          <a:xfrm>
            <a:off x="489855" y="0"/>
            <a:ext cx="862148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C19732F-056E-F761-D9A0-87B1AFDB799D}"/>
              </a:ext>
            </a:extLst>
          </p:cNvPr>
          <p:cNvSpPr/>
          <p:nvPr/>
        </p:nvSpPr>
        <p:spPr>
          <a:xfrm rot="5400000">
            <a:off x="4757736" y="7045313"/>
            <a:ext cx="85721" cy="7200900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898549-2397-2512-2277-C5005398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DESPERTAR DO GUERREIRO JAVA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BA0CB1-5A7A-FDD2-FBFD-11D6F55D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>
                <a:solidFill>
                  <a:schemeClr val="bg1"/>
                </a:solidFill>
              </a:rPr>
              <a:t>6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4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6D2A7-12BC-5715-A0AD-34DE91E3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5254ABB-3BE3-86C1-C52F-F696476F164B}"/>
              </a:ext>
            </a:extLst>
          </p:cNvPr>
          <p:cNvSpPr txBox="1"/>
          <p:nvPr/>
        </p:nvSpPr>
        <p:spPr>
          <a:xfrm>
            <a:off x="819150" y="624114"/>
            <a:ext cx="829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Forjando o Arsenal do Guerreiro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1EE563-3127-CA94-FB4A-D14FAE975623}"/>
              </a:ext>
            </a:extLst>
          </p:cNvPr>
          <p:cNvSpPr txBox="1"/>
          <p:nvPr/>
        </p:nvSpPr>
        <p:spPr>
          <a:xfrm>
            <a:off x="476249" y="2124555"/>
            <a:ext cx="8635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Criando Projetos </a:t>
            </a:r>
            <a:r>
              <a:rPr lang="pt-BR" sz="32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Maven</a:t>
            </a:r>
            <a:r>
              <a:rPr lang="pt-BR" sz="32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e Configurando o pom.xml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6F2C29-ED66-83D4-BA73-D41030F6AF44}"/>
              </a:ext>
            </a:extLst>
          </p:cNvPr>
          <p:cNvSpPr txBox="1"/>
          <p:nvPr/>
        </p:nvSpPr>
        <p:spPr>
          <a:xfrm>
            <a:off x="476249" y="2887821"/>
            <a:ext cx="8635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Para equipar cada microsserviço, crie dois projetos </a:t>
            </a:r>
            <a:r>
              <a:rPr lang="pt-BR" sz="2400" dirty="0" err="1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Maven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 independentes. No arquivo </a:t>
            </a:r>
            <a:r>
              <a:rPr lang="pt-BR" sz="2400" dirty="0">
                <a:solidFill>
                  <a:srgbClr val="333333"/>
                </a:solidFill>
                <a:latin typeface="Consolas" panose="020B0609020204030204" pitchFamily="49" charset="0"/>
                <a:ea typeface="Roboto" panose="02000000000000000000" pitchFamily="2" charset="0"/>
                <a:cs typeface="Calibri Light" panose="020F0302020204030204" pitchFamily="34" charset="0"/>
              </a:rPr>
              <a:t>pom.xml </a:t>
            </a:r>
            <a:r>
              <a:rPr lang="pt-BR" sz="2400" dirty="0">
                <a:solidFill>
                  <a:srgbClr val="333333"/>
                </a:solidFill>
                <a:latin typeface="Calibri Light" panose="020F0302020204030204" pitchFamily="34" charset="0"/>
                <a:ea typeface="Roboto" panose="02000000000000000000" pitchFamily="2" charset="0"/>
                <a:cs typeface="Calibri Light" panose="020F0302020204030204" pitchFamily="34" charset="0"/>
              </a:rPr>
              <a:t>de cada projeto, adicione as seguintes configurações mínimas: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3802BF1-A754-ACAC-9F1E-5E0830557471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5400013-6C3D-D262-687E-04CFE043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081"/>
          <a:stretch>
            <a:fillRect/>
          </a:stretch>
        </p:blipFill>
        <p:spPr>
          <a:xfrm>
            <a:off x="482600" y="4266641"/>
            <a:ext cx="8635092" cy="7742479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F0DD8327-C743-9FEA-BE12-C7C8D64E9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95A8F5D1-23B4-15E2-7E6D-0EF8F3C8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34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A2665-E5D0-DD3E-B748-94398B1D8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5C4FA4C-B5F3-74E5-B5B8-F62448FF7E74}"/>
              </a:ext>
            </a:extLst>
          </p:cNvPr>
          <p:cNvSpPr txBox="1"/>
          <p:nvPr/>
        </p:nvSpPr>
        <p:spPr>
          <a:xfrm>
            <a:off x="819150" y="624114"/>
            <a:ext cx="8292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333333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Forjando o Arsenal do Guerreiro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DE86F2-320F-D5F8-512E-6E7094CF2C4D}"/>
              </a:ext>
            </a:extLst>
          </p:cNvPr>
          <p:cNvSpPr txBox="1"/>
          <p:nvPr/>
        </p:nvSpPr>
        <p:spPr>
          <a:xfrm>
            <a:off x="475342" y="6945653"/>
            <a:ext cx="863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rtl="0" eaLnBrk="1" latinLnBrk="0" hangingPunct="1">
              <a:buNone/>
            </a:pP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Este </a:t>
            </a:r>
            <a:r>
              <a:rPr lang="pt-BR" sz="2400" b="1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pom.xml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fornecerá os elementos necessários para que seus projetos possam implementar e administrar rotas com o Apache Camel, bem como integrar o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ActiveMQ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e funcionar com o Spring Boot.</a:t>
            </a:r>
          </a:p>
          <a:p>
            <a:pPr marL="0" indent="0" algn="just" rtl="0" eaLnBrk="1" latinLnBrk="0" hangingPunct="1">
              <a:buNone/>
            </a:pP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É fundamental que cada microsserviço tenha seu próprio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artifactId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e nome. Neste exemplo, usaremos um microsserviço com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artifactId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de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microservico-kage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e outro denominado </a:t>
            </a:r>
            <a:r>
              <a:rPr lang="pt-BR" sz="240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microservico-shinobi</a:t>
            </a:r>
            <a:r>
              <a:rPr lang="pt-BR" sz="240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.</a:t>
            </a:r>
            <a:endParaRPr lang="pt-BR" sz="2400" dirty="0">
              <a:solidFill>
                <a:srgbClr val="333333"/>
              </a:solidFill>
              <a:latin typeface="Calibri Light" panose="020F0302020204030204" pitchFamily="34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D7D40C8-7564-210C-770F-EB387C1391C7}"/>
              </a:ext>
            </a:extLst>
          </p:cNvPr>
          <p:cNvSpPr/>
          <p:nvPr/>
        </p:nvSpPr>
        <p:spPr>
          <a:xfrm>
            <a:off x="476249" y="0"/>
            <a:ext cx="72000" cy="1946064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A942799-75AD-80AC-C000-96B48156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90"/>
          <a:stretch>
            <a:fillRect/>
          </a:stretch>
        </p:blipFill>
        <p:spPr>
          <a:xfrm>
            <a:off x="475342" y="2151399"/>
            <a:ext cx="8636000" cy="4590408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8E76A1-41A8-98AE-1940-A4F6C3B8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 DESPERTAR DO GUERREIRO JAVA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2C2DE4E-E96A-9F61-7688-69A06D46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14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ECFBB-BE4E-7A18-E9B5-9E1857430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D4C1876-72AD-8734-72DD-D298998DE2B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CA79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BBF3666-5D2E-D961-1DE6-7154E28FFE6A}"/>
              </a:ext>
            </a:extLst>
          </p:cNvPr>
          <p:cNvSpPr txBox="1"/>
          <p:nvPr/>
        </p:nvSpPr>
        <p:spPr>
          <a:xfrm>
            <a:off x="489857" y="6447919"/>
            <a:ext cx="86214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KAGE, </a:t>
            </a:r>
            <a:r>
              <a:rPr lang="pt-BR" sz="7200" dirty="0">
                <a:solidFill>
                  <a:srgbClr val="FFFFFF"/>
                </a:solidFill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 GUARDIÃO DOS PERGAMINHOS</a:t>
            </a:r>
            <a:endParaRPr lang="pt-BR" sz="7200" dirty="0">
              <a:solidFill>
                <a:schemeClr val="bg1"/>
              </a:solidFill>
              <a:latin typeface="Arial Black" panose="020B0A040201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87D16-1F00-AEDF-2E07-66769F2F438D}"/>
              </a:ext>
            </a:extLst>
          </p:cNvPr>
          <p:cNvSpPr txBox="1"/>
          <p:nvPr/>
        </p:nvSpPr>
        <p:spPr>
          <a:xfrm>
            <a:off x="489855" y="0"/>
            <a:ext cx="8621485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300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184B67D-218A-D337-513E-17CB90795E5F}"/>
              </a:ext>
            </a:extLst>
          </p:cNvPr>
          <p:cNvSpPr/>
          <p:nvPr/>
        </p:nvSpPr>
        <p:spPr>
          <a:xfrm rot="5400000">
            <a:off x="4757736" y="7045313"/>
            <a:ext cx="85721" cy="7200900"/>
          </a:xfrm>
          <a:prstGeom prst="rect">
            <a:avLst/>
          </a:prstGeom>
          <a:gradFill flip="none" rotWithShape="1">
            <a:gsLst>
              <a:gs pos="0">
                <a:srgbClr val="F6D123"/>
              </a:gs>
              <a:gs pos="70000">
                <a:srgbClr val="CA7926"/>
              </a:gs>
              <a:gs pos="100000">
                <a:srgbClr val="5C371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53BCB1-9AFF-58C0-AB7A-41E63438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DESPERTAR DO GUERREIRO JAVA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A22FF4-469D-0C6A-3759-53BAC843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1CB04-2BE3-4164-84E0-A56E2E41F695}" type="slidenum">
              <a:rPr lang="pt-BR" smtClean="0">
                <a:solidFill>
                  <a:schemeClr val="bg1"/>
                </a:solidFill>
              </a:rPr>
              <a:t>9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322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</TotalTime>
  <Words>1205</Words>
  <Application>Microsoft Office PowerPoint</Application>
  <PresentationFormat>Papel A3 (297 x 420 mm)</PresentationFormat>
  <Paragraphs>126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Arial Black</vt:lpstr>
      <vt:lpstr>Calibri Light</vt:lpstr>
      <vt:lpstr>Consolas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Carlos Zancanela</dc:creator>
  <cp:lastModifiedBy>Luis Carlos Zancanela</cp:lastModifiedBy>
  <cp:revision>3</cp:revision>
  <dcterms:created xsi:type="dcterms:W3CDTF">2025-06-07T13:36:59Z</dcterms:created>
  <dcterms:modified xsi:type="dcterms:W3CDTF">2025-06-09T11:47:46Z</dcterms:modified>
</cp:coreProperties>
</file>